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8981be0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8981be0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8981be03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8981be03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8981be03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8981be03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8981be03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8981be03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8981be03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8981be03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8981be03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8981be03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Drought resistance was measured as dB/Bdt (yr-1 ), that is, as 0.5 (In [biomass1988/biomass1986]), where biomass1988  is at the height of drought and biomass1986 is for the year preceding drought.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8981be037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8981be03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8981be03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8981be03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8981be03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8981be03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c83def6b4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c83def6b4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8981be03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8981be03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8981be03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8981be03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8981be03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8981be03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8981be03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8981be03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8981be03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8981be03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8981be037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8981be037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8981be03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8981be03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8981be03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8981be03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8981be03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8981be03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8981be037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8981be037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8981be03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8981be03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c83def6b4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c83def6b4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8981be03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8981be03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c83def6b4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2c83def6b4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8981be03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8981be03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8981be037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8981be037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8981be03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8981be03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NO3 = nitrate. </a:t>
            </a:r>
            <a:r>
              <a:rPr lang="en"/>
              <a:t>The horizontal line and the grey shaded area show mean ± s.e.m. for Stigeoclonium, which achieved the highest values of all of the monocultures.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c83def6b4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c83def6b4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c83def6b4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c83def6b4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8981be037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d8981be03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2c83def6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2c83def6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c83def6b4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c83def6b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2c83def6b4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2c83def6b4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8981be03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8981be03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c83def6b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2c83def6b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c83def6b4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2c83def6b4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c83def6b4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c83def6b4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c83def6b4_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2c83def6b4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c83def6b4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c83def6b4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c83def6b4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2c83def6b4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c83def6b4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c83def6b4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c83def6b4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2c83def6b4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c83def6b4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c83def6b4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c83def6b4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c83def6b4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8981be03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8981be03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c83def6b4_3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c83def6b4_3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c83def6b4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2c83def6b4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figure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2c83def6b4_3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2c83def6b4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2c83def6b4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2c83def6b4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8981be03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d8981be03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8981be03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8981be03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8981be03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8981be03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8981be03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8981be03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also mental health benefits, which are cultural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8981be03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8981be03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envs.au.dk/en/research-areas/society-environment-and-resources/biodiversity-and-ecosystem-services" TargetMode="External"/><Relationship Id="rId5" Type="http://schemas.openxmlformats.org/officeDocument/2006/relationships/hyperlink" Target="https://www.climatehubs.usda.gov/ecosystem-services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envs.au.dk/en/research-areas/society-environment-and-resources/biodiversity-and-ecosystem-services" TargetMode="External"/><Relationship Id="rId5" Type="http://schemas.openxmlformats.org/officeDocument/2006/relationships/hyperlink" Target="https://www.climatehubs.usda.gov/ecosystem-servic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envs.au.dk/en/research-areas/society-environment-and-resources/biodiversity-and-ecosystem-services" TargetMode="External"/><Relationship Id="rId5" Type="http://schemas.openxmlformats.org/officeDocument/2006/relationships/hyperlink" Target="https://www.climatehubs.usda.gov/ecosystem-servic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envs.au.dk/en/research-areas/society-environment-and-resources/biodiversity-and-ecosystem-services" TargetMode="External"/><Relationship Id="rId5" Type="http://schemas.openxmlformats.org/officeDocument/2006/relationships/hyperlink" Target="https://www.climatehubs.usda.gov/ecosystem-servic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Biodiversity and Ecosystem Functioning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89575"/>
            <a:ext cx="8520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Today’s Agenda: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9306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Quiz</a:t>
            </a:r>
            <a:endParaRPr/>
          </a:p>
          <a:p>
            <a:pPr indent="-39306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Ecosystem Functions and Services</a:t>
            </a:r>
            <a:endParaRPr/>
          </a:p>
          <a:p>
            <a:pPr indent="-39306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Biodiversity and Ecosystem Functioning</a:t>
            </a:r>
            <a:endParaRPr/>
          </a:p>
          <a:p>
            <a:pPr indent="-39306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BEF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biodiversity do we need?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Biodiversity provides things we need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We’re destroying nature at mass extinction 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predict impacts of our actions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biodiversity do we need?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Biodiversity provides things we need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We’re destroying nature at mass extinction 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predict impacts of our actions</a:t>
            </a:r>
            <a:endParaRPr/>
          </a:p>
        </p:txBody>
      </p:sp>
      <p:grpSp>
        <p:nvGrpSpPr>
          <p:cNvPr id="126" name="Google Shape;126;p23"/>
          <p:cNvGrpSpPr/>
          <p:nvPr/>
        </p:nvGrpSpPr>
        <p:grpSpPr>
          <a:xfrm>
            <a:off x="911825" y="2412300"/>
            <a:ext cx="4578000" cy="2100000"/>
            <a:chOff x="911825" y="2433700"/>
            <a:chExt cx="4578000" cy="2100000"/>
          </a:xfrm>
        </p:grpSpPr>
        <p:cxnSp>
          <p:nvCxnSpPr>
            <p:cNvPr id="127" name="Google Shape;127;p23"/>
            <p:cNvCxnSpPr/>
            <p:nvPr/>
          </p:nvCxnSpPr>
          <p:spPr>
            <a:xfrm>
              <a:off x="911825" y="2433700"/>
              <a:ext cx="0" cy="20976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23"/>
            <p:cNvCxnSpPr/>
            <p:nvPr/>
          </p:nvCxnSpPr>
          <p:spPr>
            <a:xfrm flipH="1">
              <a:off x="911825" y="4531300"/>
              <a:ext cx="4578000" cy="2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9" name="Google Shape;129;p23"/>
          <p:cNvSpPr txBox="1"/>
          <p:nvPr/>
        </p:nvSpPr>
        <p:spPr>
          <a:xfrm>
            <a:off x="2260325" y="4568875"/>
            <a:ext cx="164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Biodiversity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 rot="-5400000">
            <a:off x="-324945" y="3026403"/>
            <a:ext cx="164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Ecosystem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Functioning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31" name="Google Shape;131;p23"/>
          <p:cNvCxnSpPr/>
          <p:nvPr/>
        </p:nvCxnSpPr>
        <p:spPr>
          <a:xfrm flipH="1" rot="10800000">
            <a:off x="1162700" y="2708675"/>
            <a:ext cx="3974100" cy="1510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3"/>
          <p:cNvSpPr txBox="1"/>
          <p:nvPr/>
        </p:nvSpPr>
        <p:spPr>
          <a:xfrm>
            <a:off x="3180700" y="2765450"/>
            <a:ext cx="47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980000"/>
                </a:solidFill>
              </a:rPr>
              <a:t>?</a:t>
            </a:r>
            <a:endParaRPr sz="33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biodiversity do we need?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Biodiversity provides things we need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We’re destroying nature at mass extinction 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predict impacts of our actions</a:t>
            </a:r>
            <a:endParaRPr/>
          </a:p>
        </p:txBody>
      </p:sp>
      <p:grpSp>
        <p:nvGrpSpPr>
          <p:cNvPr id="139" name="Google Shape;139;p24"/>
          <p:cNvGrpSpPr/>
          <p:nvPr/>
        </p:nvGrpSpPr>
        <p:grpSpPr>
          <a:xfrm>
            <a:off x="911825" y="2412300"/>
            <a:ext cx="4578000" cy="2100000"/>
            <a:chOff x="911825" y="2433700"/>
            <a:chExt cx="4578000" cy="2100000"/>
          </a:xfrm>
        </p:grpSpPr>
        <p:cxnSp>
          <p:nvCxnSpPr>
            <p:cNvPr id="140" name="Google Shape;140;p24"/>
            <p:cNvCxnSpPr/>
            <p:nvPr/>
          </p:nvCxnSpPr>
          <p:spPr>
            <a:xfrm>
              <a:off x="911825" y="2433700"/>
              <a:ext cx="0" cy="20976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24"/>
            <p:cNvCxnSpPr/>
            <p:nvPr/>
          </p:nvCxnSpPr>
          <p:spPr>
            <a:xfrm flipH="1">
              <a:off x="911825" y="4531300"/>
              <a:ext cx="4578000" cy="2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2" name="Google Shape;142;p24"/>
          <p:cNvSpPr txBox="1"/>
          <p:nvPr/>
        </p:nvSpPr>
        <p:spPr>
          <a:xfrm>
            <a:off x="2260325" y="4568875"/>
            <a:ext cx="164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Biodiversity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 rot="-5400000">
            <a:off x="-324945" y="3026403"/>
            <a:ext cx="164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Ecosystem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Functioning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180700" y="2765450"/>
            <a:ext cx="47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980000"/>
                </a:solidFill>
              </a:rPr>
              <a:t>?</a:t>
            </a:r>
            <a:endParaRPr sz="3300">
              <a:solidFill>
                <a:srgbClr val="980000"/>
              </a:solidFill>
            </a:endParaRPr>
          </a:p>
        </p:txBody>
      </p:sp>
      <p:sp>
        <p:nvSpPr>
          <p:cNvPr id="145" name="Google Shape;145;p24"/>
          <p:cNvSpPr/>
          <p:nvPr/>
        </p:nvSpPr>
        <p:spPr>
          <a:xfrm flipH="1" rot="10800000">
            <a:off x="1040975" y="2621008"/>
            <a:ext cx="4086925" cy="1738846"/>
          </a:xfrm>
          <a:custGeom>
            <a:rect b="b" l="l" r="r" t="t"/>
            <a:pathLst>
              <a:path extrusionOk="0" h="57364" w="163477">
                <a:moveTo>
                  <a:pt x="0" y="0"/>
                </a:moveTo>
                <a:cubicBezTo>
                  <a:pt x="3496" y="7064"/>
                  <a:pt x="-3924" y="33177"/>
                  <a:pt x="20977" y="42381"/>
                </a:cubicBezTo>
                <a:cubicBezTo>
                  <a:pt x="45878" y="51585"/>
                  <a:pt x="126073" y="52726"/>
                  <a:pt x="149404" y="55223"/>
                </a:cubicBezTo>
                <a:cubicBezTo>
                  <a:pt x="172735" y="57720"/>
                  <a:pt x="159036" y="57007"/>
                  <a:pt x="160962" y="57364"/>
                </a:cubicBezTo>
              </a:path>
            </a:pathLst>
          </a:cu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biodiversity do we need?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Biodiversity provides things we need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We’re destroying nature at mass extinction 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predict impacts of our actions</a:t>
            </a:r>
            <a:endParaRPr/>
          </a:p>
        </p:txBody>
      </p:sp>
      <p:grpSp>
        <p:nvGrpSpPr>
          <p:cNvPr id="152" name="Google Shape;152;p25"/>
          <p:cNvGrpSpPr/>
          <p:nvPr/>
        </p:nvGrpSpPr>
        <p:grpSpPr>
          <a:xfrm>
            <a:off x="911825" y="2412300"/>
            <a:ext cx="4578000" cy="2100000"/>
            <a:chOff x="911825" y="2433700"/>
            <a:chExt cx="4578000" cy="2100000"/>
          </a:xfrm>
        </p:grpSpPr>
        <p:cxnSp>
          <p:nvCxnSpPr>
            <p:cNvPr id="153" name="Google Shape;153;p25"/>
            <p:cNvCxnSpPr/>
            <p:nvPr/>
          </p:nvCxnSpPr>
          <p:spPr>
            <a:xfrm>
              <a:off x="911825" y="2433700"/>
              <a:ext cx="0" cy="20976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25"/>
            <p:cNvCxnSpPr/>
            <p:nvPr/>
          </p:nvCxnSpPr>
          <p:spPr>
            <a:xfrm flipH="1">
              <a:off x="911825" y="4531300"/>
              <a:ext cx="4578000" cy="2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" name="Google Shape;155;p25"/>
          <p:cNvSpPr txBox="1"/>
          <p:nvPr/>
        </p:nvSpPr>
        <p:spPr>
          <a:xfrm>
            <a:off x="2260325" y="4568875"/>
            <a:ext cx="164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Biodiversity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 rot="-5400000">
            <a:off x="-324945" y="3026403"/>
            <a:ext cx="164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Ecosystem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Functioning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3057588" y="2968775"/>
            <a:ext cx="47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980000"/>
                </a:solidFill>
              </a:rPr>
              <a:t>?</a:t>
            </a:r>
            <a:endParaRPr sz="3300">
              <a:solidFill>
                <a:srgbClr val="980000"/>
              </a:solidFill>
            </a:endParaRPr>
          </a:p>
        </p:txBody>
      </p:sp>
      <p:sp>
        <p:nvSpPr>
          <p:cNvPr id="158" name="Google Shape;158;p25"/>
          <p:cNvSpPr/>
          <p:nvPr/>
        </p:nvSpPr>
        <p:spPr>
          <a:xfrm flipH="1" rot="10800000">
            <a:off x="1002850" y="2588122"/>
            <a:ext cx="4163175" cy="1736478"/>
          </a:xfrm>
          <a:custGeom>
            <a:rect b="b" l="l" r="r" t="t"/>
            <a:pathLst>
              <a:path extrusionOk="0" h="53083" w="166527">
                <a:moveTo>
                  <a:pt x="0" y="0"/>
                </a:moveTo>
                <a:cubicBezTo>
                  <a:pt x="21048" y="2069"/>
                  <a:pt x="98532" y="3568"/>
                  <a:pt x="126286" y="12415"/>
                </a:cubicBezTo>
                <a:cubicBezTo>
                  <a:pt x="154041" y="21262"/>
                  <a:pt x="159820" y="46305"/>
                  <a:pt x="166527" y="53083"/>
                </a:cubicBezTo>
              </a:path>
            </a:pathLst>
          </a:cu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Experimental Evidence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8950" l="25834" r="26270" t="24106"/>
          <a:stretch/>
        </p:blipFill>
        <p:spPr>
          <a:xfrm>
            <a:off x="4260825" y="1017725"/>
            <a:ext cx="4324526" cy="33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44179" l="23797" r="27507" t="32254"/>
          <a:stretch/>
        </p:blipFill>
        <p:spPr>
          <a:xfrm>
            <a:off x="226875" y="4210275"/>
            <a:ext cx="2830723" cy="77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6"/>
          <p:cNvSpPr txBox="1"/>
          <p:nvPr/>
        </p:nvSpPr>
        <p:spPr>
          <a:xfrm>
            <a:off x="226875" y="1267150"/>
            <a:ext cx="385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Grassland system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Suggestive, but diversity was </a:t>
            </a:r>
            <a:r>
              <a:rPr lang="en" sz="1800">
                <a:solidFill>
                  <a:schemeClr val="dk2"/>
                </a:solidFill>
              </a:rPr>
              <a:t>altered</a:t>
            </a:r>
            <a:r>
              <a:rPr lang="en" sz="1800">
                <a:solidFill>
                  <a:schemeClr val="dk2"/>
                </a:solidFill>
              </a:rPr>
              <a:t> by fertilizer, confounding things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Experimental Evidence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Fancy environmental chambers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Manipulated species directly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Manipulated multiple trophic levels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45608" l="21438" r="47894" t="25678"/>
          <a:stretch/>
        </p:blipFill>
        <p:spPr>
          <a:xfrm>
            <a:off x="205475" y="3439700"/>
            <a:ext cx="2804002" cy="1476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34212" l="58400" r="5073" t="27501"/>
          <a:stretch/>
        </p:blipFill>
        <p:spPr>
          <a:xfrm>
            <a:off x="4691649" y="902025"/>
            <a:ext cx="4211501" cy="2483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Experimental Evidence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Fancy environmental chambers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Manipulated species directly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Manipulated multiple trophic levels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45608" l="21438" r="47894" t="25678"/>
          <a:stretch/>
        </p:blipFill>
        <p:spPr>
          <a:xfrm>
            <a:off x="205475" y="3439700"/>
            <a:ext cx="2804002" cy="14769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 b="16189" l="58656" r="5690" t="31500"/>
          <a:stretch/>
        </p:blipFill>
        <p:spPr>
          <a:xfrm>
            <a:off x="4725176" y="1017725"/>
            <a:ext cx="4045651" cy="3338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307350" y="1656075"/>
            <a:ext cx="2463900" cy="3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Productivity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Investigated by 3, high-profile, long-term, experiments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Cedar Creek  (US)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Jena (Germany)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BIODEPTH (Europe)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all, species diversity was experimentally manipulated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Functioning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biological and chemical processes that occur in ecosystems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that benefit people are called “ecosystem services”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referred to as “nature’s contributions to people”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Productivity</a:t>
            </a:r>
            <a:endParaRPr/>
          </a:p>
        </p:txBody>
      </p:sp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Investigated by 3, high-profile, long-term, experiments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Cedar Creek  (US)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Jena (Germany)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BIODEPTH (Europe)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all, species diversity was experimentally manipulated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Across all 3, </a:t>
            </a:r>
            <a:r>
              <a:rPr b="1" lang="en"/>
              <a:t>diversity was positively correlated with productivity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Productivity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Investigated by 3, high-profile, long-term, experiments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Cedar Creek  (US)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Jena (Germany)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BIODEPTH (Europe)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all, species diversity was experimentally manipulated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Across all 3, </a:t>
            </a:r>
            <a:r>
              <a:rPr b="1" lang="en"/>
              <a:t>diversity was positively correlated with productivity</a:t>
            </a:r>
            <a:endParaRPr b="1"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00" y="2985900"/>
            <a:ext cx="5651600" cy="19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6227600" y="4634850"/>
            <a:ext cx="271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a</a:t>
            </a:r>
            <a:r>
              <a:rPr lang="en" sz="800">
                <a:solidFill>
                  <a:schemeClr val="dk2"/>
                </a:solidFill>
              </a:rPr>
              <a:t>: BIODEPTH,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b: Cedar Creek</a:t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4">
            <a:alphaModFix/>
          </a:blip>
          <a:srcRect b="46073" l="22297" r="22180" t="23188"/>
          <a:stretch/>
        </p:blipFill>
        <p:spPr>
          <a:xfrm>
            <a:off x="6282375" y="3042625"/>
            <a:ext cx="2718000" cy="8464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Productivity</a:t>
            </a:r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evidence that diversity drives productivity…but why?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Diversity Impact Productivity?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main hypotheses: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Niche complementarity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Species differ in resources, predators, impacts on environment, etc.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Sampling Effect (aka species selection)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species, more likely to include highly-productive species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complementarity vs sampling effects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tease apart these hypotheses that make similar </a:t>
            </a:r>
            <a:r>
              <a:rPr lang="en"/>
              <a:t>predictions</a:t>
            </a:r>
            <a:r>
              <a:rPr lang="en"/>
              <a:t> about diversity-productivity relationships?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complementarity vs sampling effects</a:t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tease apart these hypotheses that make similar predictions about diversity-productivity relationships?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Monoculture vs polyculture experiments!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complementarity vs sampling effects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Measure services provided by a species alone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Measure services provided by different assemblages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Sampling effect: polyculture results should equal monoculture results weighted by abundance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Complementarity effect: polyculture results should be more than monoculture effects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partition the relative composition of these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Complementarity vs sampling</a:t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22945" l="28433" r="40921" t="30283"/>
          <a:stretch/>
        </p:blipFill>
        <p:spPr>
          <a:xfrm>
            <a:off x="208175" y="1119450"/>
            <a:ext cx="4153675" cy="3565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 txBox="1"/>
          <p:nvPr/>
        </p:nvSpPr>
        <p:spPr>
          <a:xfrm>
            <a:off x="4685900" y="3967125"/>
            <a:ext cx="447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Circles = Net Effect of Biodiversity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Diamonds = Selection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Triangles = Complementarity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/>
          </a:blip>
          <a:srcRect b="46257" l="26864" r="10412" t="22160"/>
          <a:stretch/>
        </p:blipFill>
        <p:spPr>
          <a:xfrm>
            <a:off x="4833200" y="736450"/>
            <a:ext cx="3813998" cy="1080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Complementarity vs sampling</a:t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 rotWithShape="1">
          <a:blip r:embed="rId3">
            <a:alphaModFix/>
          </a:blip>
          <a:srcRect b="22945" l="28433" r="40921" t="30283"/>
          <a:stretch/>
        </p:blipFill>
        <p:spPr>
          <a:xfrm>
            <a:off x="208175" y="1119450"/>
            <a:ext cx="4153675" cy="3565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4685900" y="3967125"/>
            <a:ext cx="447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Circles = Net Effect of Biodiversity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Diamonds = Selection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Triangles = Complementarity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2" name="Google Shape;262;p40"/>
          <p:cNvPicPr preferRelativeResize="0"/>
          <p:nvPr/>
        </p:nvPicPr>
        <p:blipFill rotWithShape="1">
          <a:blip r:embed="rId4">
            <a:alphaModFix/>
          </a:blip>
          <a:srcRect b="46257" l="26864" r="10412" t="22160"/>
          <a:stretch/>
        </p:blipFill>
        <p:spPr>
          <a:xfrm>
            <a:off x="4833200" y="736450"/>
            <a:ext cx="3813998" cy="1080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40"/>
          <p:cNvSpPr txBox="1"/>
          <p:nvPr/>
        </p:nvSpPr>
        <p:spPr>
          <a:xfrm>
            <a:off x="4951025" y="2219225"/>
            <a:ext cx="421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Complementarity effects increase,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Selection effects decrease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  <p:sp>
        <p:nvSpPr>
          <p:cNvPr id="270" name="Google Shape;270;p41"/>
          <p:cNvSpPr/>
          <p:nvPr/>
        </p:nvSpPr>
        <p:spPr>
          <a:xfrm>
            <a:off x="307350" y="1656075"/>
            <a:ext cx="2463900" cy="3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Services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examples can folks think of?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  <p:sp>
        <p:nvSpPr>
          <p:cNvPr id="277" name="Google Shape;277;p42"/>
          <p:cNvSpPr/>
          <p:nvPr/>
        </p:nvSpPr>
        <p:spPr>
          <a:xfrm>
            <a:off x="311700" y="1973575"/>
            <a:ext cx="2463900" cy="3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Nutrients</a:t>
            </a:r>
            <a:endParaRPr/>
          </a:p>
        </p:txBody>
      </p:sp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species have complementary niches, they should use </a:t>
            </a:r>
            <a:r>
              <a:rPr lang="en"/>
              <a:t>more</a:t>
            </a:r>
            <a:r>
              <a:rPr lang="en"/>
              <a:t> of the available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diverse communities are more likely to contain species that use resources </a:t>
            </a:r>
            <a:r>
              <a:rPr lang="en"/>
              <a:t>more</a:t>
            </a:r>
            <a:r>
              <a:rPr lang="en"/>
              <a:t> efficiently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again, sampling and complementarity effects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Nutrients</a:t>
            </a:r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3926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/>
        </p:nvSpPr>
        <p:spPr>
          <a:xfrm>
            <a:off x="0" y="4712400"/>
            <a:ext cx="867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Image: Betterle, A., Jaeger, A., Posselt, M.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et al.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 Hyporheic exchange in recirculating flumes under heterogeneous bacterial and morphological conditions.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Environ Earth Sci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 80, 234 (2021). https://doi.org/10.1007/s12665-021-09472-2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694" y="2014625"/>
            <a:ext cx="3247530" cy="227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 rotWithShape="1">
          <a:blip r:embed="rId5">
            <a:alphaModFix/>
          </a:blip>
          <a:srcRect b="56684" l="35296" r="17666" t="19788"/>
          <a:stretch/>
        </p:blipFill>
        <p:spPr>
          <a:xfrm>
            <a:off x="5655699" y="274506"/>
            <a:ext cx="3247526" cy="91374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Nutrients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125" y="1140675"/>
            <a:ext cx="717191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/>
          <p:nvPr/>
        </p:nvSpPr>
        <p:spPr>
          <a:xfrm>
            <a:off x="41250" y="1571125"/>
            <a:ext cx="14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Heterogeneous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streams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0" name="Google Shape;300;p45"/>
          <p:cNvSpPr txBox="1"/>
          <p:nvPr/>
        </p:nvSpPr>
        <p:spPr>
          <a:xfrm>
            <a:off x="41250" y="3628525"/>
            <a:ext cx="147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Homogeneous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streams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4">
            <a:alphaModFix/>
          </a:blip>
          <a:srcRect b="56684" l="35296" r="17666" t="19788"/>
          <a:stretch/>
        </p:blipFill>
        <p:spPr>
          <a:xfrm>
            <a:off x="5645874" y="226931"/>
            <a:ext cx="3247526" cy="91374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  <p:sp>
        <p:nvSpPr>
          <p:cNvPr id="308" name="Google Shape;308;p46"/>
          <p:cNvSpPr/>
          <p:nvPr/>
        </p:nvSpPr>
        <p:spPr>
          <a:xfrm>
            <a:off x="311700" y="1973575"/>
            <a:ext cx="2463900" cy="3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  <p:sp>
        <p:nvSpPr>
          <p:cNvPr id="315" name="Google Shape;315;p47"/>
          <p:cNvSpPr/>
          <p:nvPr/>
        </p:nvSpPr>
        <p:spPr>
          <a:xfrm>
            <a:off x="464100" y="2278375"/>
            <a:ext cx="2463900" cy="3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Stability</a:t>
            </a:r>
            <a:endParaRPr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</a:t>
            </a:r>
            <a:r>
              <a:rPr lang="en"/>
              <a:t>quantify</a:t>
            </a:r>
            <a:r>
              <a:rPr lang="en"/>
              <a:t> stability?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Variation in a quantity of interest over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Usually measured as the inverse of the coefficient of variation (CV)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CV = Standard Deviation/Mean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Stability = 1/CV = Mean/Standard Deviation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/>
        </p:nvSpPr>
        <p:spPr>
          <a:xfrm>
            <a:off x="2073225" y="15144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Mean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7" name="Google Shape;327;p49"/>
          <p:cNvSpPr txBox="1"/>
          <p:nvPr/>
        </p:nvSpPr>
        <p:spPr>
          <a:xfrm>
            <a:off x="2073225" y="19761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SD</a:t>
            </a:r>
            <a:r>
              <a:rPr lang="en" sz="1800">
                <a:solidFill>
                  <a:schemeClr val="dk2"/>
                </a:solidFill>
              </a:rPr>
              <a:t>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8" name="Google Shape;32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Stability</a:t>
            </a:r>
            <a:endParaRPr/>
          </a:p>
        </p:txBody>
      </p:sp>
      <p:sp>
        <p:nvSpPr>
          <p:cNvPr id="329" name="Google Shape;329;p49"/>
          <p:cNvSpPr txBox="1"/>
          <p:nvPr/>
        </p:nvSpPr>
        <p:spPr>
          <a:xfrm>
            <a:off x="682725" y="1728375"/>
            <a:ext cx="13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Stability =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30" name="Google Shape;330;p49"/>
          <p:cNvCxnSpPr>
            <a:stCxn id="329" idx="3"/>
          </p:cNvCxnSpPr>
          <p:nvPr/>
        </p:nvCxnSpPr>
        <p:spPr>
          <a:xfrm flipH="1" rot="10800000">
            <a:off x="2073225" y="1956525"/>
            <a:ext cx="19242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/>
        </p:nvSpPr>
        <p:spPr>
          <a:xfrm>
            <a:off x="2073225" y="15144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Mean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6" name="Google Shape;336;p50"/>
          <p:cNvSpPr txBox="1"/>
          <p:nvPr/>
        </p:nvSpPr>
        <p:spPr>
          <a:xfrm>
            <a:off x="2073225" y="19761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SD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7" name="Google Shape;33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Stability</a:t>
            </a:r>
            <a:endParaRPr/>
          </a:p>
        </p:txBody>
      </p:sp>
      <p:sp>
        <p:nvSpPr>
          <p:cNvPr id="338" name="Google Shape;338;p50"/>
          <p:cNvSpPr txBox="1"/>
          <p:nvPr/>
        </p:nvSpPr>
        <p:spPr>
          <a:xfrm>
            <a:off x="682725" y="1728375"/>
            <a:ext cx="13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Stability =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39" name="Google Shape;339;p50"/>
          <p:cNvCxnSpPr>
            <a:stCxn id="338" idx="3"/>
          </p:cNvCxnSpPr>
          <p:nvPr/>
        </p:nvCxnSpPr>
        <p:spPr>
          <a:xfrm flipH="1" rot="10800000">
            <a:off x="2073225" y="1956525"/>
            <a:ext cx="19242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50"/>
          <p:cNvCxnSpPr/>
          <p:nvPr/>
        </p:nvCxnSpPr>
        <p:spPr>
          <a:xfrm flipH="1" rot="10800000">
            <a:off x="4352450" y="1286650"/>
            <a:ext cx="766800" cy="355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41" name="Google Shape;341;p50"/>
          <p:cNvSpPr txBox="1"/>
          <p:nvPr/>
        </p:nvSpPr>
        <p:spPr>
          <a:xfrm>
            <a:off x="5396575" y="795925"/>
            <a:ext cx="2437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More individuals, more stability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/>
        </p:nvSpPr>
        <p:spPr>
          <a:xfrm>
            <a:off x="2073225" y="15144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Mean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2073225" y="19761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SD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48" name="Google Shape;34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Stability</a:t>
            </a:r>
            <a:endParaRPr/>
          </a:p>
        </p:txBody>
      </p:sp>
      <p:sp>
        <p:nvSpPr>
          <p:cNvPr id="349" name="Google Shape;349;p51"/>
          <p:cNvSpPr txBox="1"/>
          <p:nvPr/>
        </p:nvSpPr>
        <p:spPr>
          <a:xfrm>
            <a:off x="682725" y="1728375"/>
            <a:ext cx="13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Stability =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50" name="Google Shape;350;p51"/>
          <p:cNvCxnSpPr>
            <a:stCxn id="349" idx="3"/>
          </p:cNvCxnSpPr>
          <p:nvPr/>
        </p:nvCxnSpPr>
        <p:spPr>
          <a:xfrm flipH="1" rot="10800000">
            <a:off x="2073225" y="1956525"/>
            <a:ext cx="19242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51"/>
          <p:cNvCxnSpPr/>
          <p:nvPr/>
        </p:nvCxnSpPr>
        <p:spPr>
          <a:xfrm flipH="1" rot="10800000">
            <a:off x="4075125" y="1351125"/>
            <a:ext cx="1229700" cy="785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2" name="Google Shape;352;p51"/>
          <p:cNvSpPr txBox="1"/>
          <p:nvPr/>
        </p:nvSpPr>
        <p:spPr>
          <a:xfrm>
            <a:off x="5396575" y="795925"/>
            <a:ext cx="3113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Less variation in abundance, more stability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Services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601" y="79950"/>
            <a:ext cx="5330047" cy="50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0" y="4835700"/>
            <a:ext cx="886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Figure: https://envs.au.dk/en/research-areas/society-environment-and-resources/biodiversity-and-ecosystem-services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/>
        </p:nvSpPr>
        <p:spPr>
          <a:xfrm>
            <a:off x="2073225" y="15144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Mean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8" name="Google Shape;358;p52"/>
          <p:cNvSpPr txBox="1"/>
          <p:nvPr/>
        </p:nvSpPr>
        <p:spPr>
          <a:xfrm>
            <a:off x="2073225" y="19761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SD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9" name="Google Shape;35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Stability</a:t>
            </a:r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682725" y="1728375"/>
            <a:ext cx="13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Stability =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61" name="Google Shape;361;p52"/>
          <p:cNvCxnSpPr>
            <a:stCxn id="360" idx="3"/>
          </p:cNvCxnSpPr>
          <p:nvPr/>
        </p:nvCxnSpPr>
        <p:spPr>
          <a:xfrm flipH="1" rot="10800000">
            <a:off x="2073225" y="1956525"/>
            <a:ext cx="19242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52"/>
          <p:cNvCxnSpPr/>
          <p:nvPr/>
        </p:nvCxnSpPr>
        <p:spPr>
          <a:xfrm flipH="1" rot="10800000">
            <a:off x="4075125" y="1351125"/>
            <a:ext cx="1229700" cy="785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63" name="Google Shape;363;p52"/>
          <p:cNvSpPr txBox="1"/>
          <p:nvPr/>
        </p:nvSpPr>
        <p:spPr>
          <a:xfrm>
            <a:off x="5396575" y="795925"/>
            <a:ext cx="3113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Less variation in abundance, more stability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364" name="Google Shape;364;p52"/>
          <p:cNvGrpSpPr/>
          <p:nvPr/>
        </p:nvGrpSpPr>
        <p:grpSpPr>
          <a:xfrm>
            <a:off x="5396533" y="2189976"/>
            <a:ext cx="2499130" cy="1919820"/>
            <a:chOff x="911825" y="2433700"/>
            <a:chExt cx="4578000" cy="2100000"/>
          </a:xfrm>
        </p:grpSpPr>
        <p:cxnSp>
          <p:nvCxnSpPr>
            <p:cNvPr id="365" name="Google Shape;365;p52"/>
            <p:cNvCxnSpPr/>
            <p:nvPr/>
          </p:nvCxnSpPr>
          <p:spPr>
            <a:xfrm>
              <a:off x="911825" y="2433700"/>
              <a:ext cx="0" cy="20976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52"/>
            <p:cNvCxnSpPr/>
            <p:nvPr/>
          </p:nvCxnSpPr>
          <p:spPr>
            <a:xfrm flipH="1">
              <a:off x="911825" y="4531300"/>
              <a:ext cx="4578000" cy="2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7" name="Google Shape;367;p52"/>
          <p:cNvSpPr txBox="1"/>
          <p:nvPr/>
        </p:nvSpPr>
        <p:spPr>
          <a:xfrm rot="-5400000">
            <a:off x="4683525" y="2776713"/>
            <a:ext cx="7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 B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8" name="Google Shape;368;p52"/>
          <p:cNvSpPr txBox="1"/>
          <p:nvPr/>
        </p:nvSpPr>
        <p:spPr>
          <a:xfrm>
            <a:off x="6255650" y="4109788"/>
            <a:ext cx="7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 A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69" name="Google Shape;369;p52"/>
          <p:cNvCxnSpPr/>
          <p:nvPr/>
        </p:nvCxnSpPr>
        <p:spPr>
          <a:xfrm flipH="1" rot="10800000">
            <a:off x="5618650" y="2467825"/>
            <a:ext cx="2014800" cy="1379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52"/>
          <p:cNvSpPr txBox="1"/>
          <p:nvPr/>
        </p:nvSpPr>
        <p:spPr>
          <a:xfrm>
            <a:off x="746675" y="3573525"/>
            <a:ext cx="394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Positive</a:t>
            </a:r>
            <a:r>
              <a:rPr lang="en" sz="1800">
                <a:solidFill>
                  <a:schemeClr val="dk2"/>
                </a:solidFill>
              </a:rPr>
              <a:t> covariance INCREASES SD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/>
        </p:nvSpPr>
        <p:spPr>
          <a:xfrm>
            <a:off x="2073225" y="15144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Mean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6" name="Google Shape;376;p53"/>
          <p:cNvSpPr txBox="1"/>
          <p:nvPr/>
        </p:nvSpPr>
        <p:spPr>
          <a:xfrm>
            <a:off x="2073225" y="1976125"/>
            <a:ext cx="20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SD Abundance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7" name="Google Shape;37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Stability</a:t>
            </a:r>
            <a:endParaRPr/>
          </a:p>
        </p:txBody>
      </p:sp>
      <p:sp>
        <p:nvSpPr>
          <p:cNvPr id="378" name="Google Shape;378;p53"/>
          <p:cNvSpPr txBox="1"/>
          <p:nvPr/>
        </p:nvSpPr>
        <p:spPr>
          <a:xfrm>
            <a:off x="682725" y="1728375"/>
            <a:ext cx="13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Stability =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79" name="Google Shape;379;p53"/>
          <p:cNvCxnSpPr>
            <a:stCxn id="378" idx="3"/>
          </p:cNvCxnSpPr>
          <p:nvPr/>
        </p:nvCxnSpPr>
        <p:spPr>
          <a:xfrm flipH="1" rot="10800000">
            <a:off x="2073225" y="1956525"/>
            <a:ext cx="19242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53"/>
          <p:cNvCxnSpPr/>
          <p:nvPr/>
        </p:nvCxnSpPr>
        <p:spPr>
          <a:xfrm flipH="1" rot="10800000">
            <a:off x="4075125" y="1351125"/>
            <a:ext cx="1229700" cy="785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81" name="Google Shape;381;p53"/>
          <p:cNvSpPr txBox="1"/>
          <p:nvPr/>
        </p:nvSpPr>
        <p:spPr>
          <a:xfrm>
            <a:off x="5396575" y="795925"/>
            <a:ext cx="31131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Less variation in abundance, more stability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382" name="Google Shape;382;p53"/>
          <p:cNvGrpSpPr/>
          <p:nvPr/>
        </p:nvGrpSpPr>
        <p:grpSpPr>
          <a:xfrm>
            <a:off x="5396533" y="2189976"/>
            <a:ext cx="2499130" cy="1919820"/>
            <a:chOff x="911825" y="2433700"/>
            <a:chExt cx="4578000" cy="2100000"/>
          </a:xfrm>
        </p:grpSpPr>
        <p:cxnSp>
          <p:nvCxnSpPr>
            <p:cNvPr id="383" name="Google Shape;383;p53"/>
            <p:cNvCxnSpPr/>
            <p:nvPr/>
          </p:nvCxnSpPr>
          <p:spPr>
            <a:xfrm>
              <a:off x="911825" y="2433700"/>
              <a:ext cx="0" cy="20976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53"/>
            <p:cNvCxnSpPr/>
            <p:nvPr/>
          </p:nvCxnSpPr>
          <p:spPr>
            <a:xfrm flipH="1">
              <a:off x="911825" y="4531300"/>
              <a:ext cx="4578000" cy="2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5" name="Google Shape;385;p53"/>
          <p:cNvSpPr txBox="1"/>
          <p:nvPr/>
        </p:nvSpPr>
        <p:spPr>
          <a:xfrm rot="-5400000">
            <a:off x="4683525" y="2776713"/>
            <a:ext cx="7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 B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6" name="Google Shape;386;p53"/>
          <p:cNvSpPr txBox="1"/>
          <p:nvPr/>
        </p:nvSpPr>
        <p:spPr>
          <a:xfrm>
            <a:off x="6255650" y="4109788"/>
            <a:ext cx="7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Sp A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87" name="Google Shape;387;p53"/>
          <p:cNvCxnSpPr/>
          <p:nvPr/>
        </p:nvCxnSpPr>
        <p:spPr>
          <a:xfrm>
            <a:off x="5618650" y="2522475"/>
            <a:ext cx="2058300" cy="12153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3"/>
          <p:cNvSpPr txBox="1"/>
          <p:nvPr/>
        </p:nvSpPr>
        <p:spPr>
          <a:xfrm>
            <a:off x="418225" y="3573525"/>
            <a:ext cx="426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Negative</a:t>
            </a:r>
            <a:r>
              <a:rPr lang="en" sz="1800">
                <a:solidFill>
                  <a:schemeClr val="dk2"/>
                </a:solidFill>
              </a:rPr>
              <a:t> covariance DECREASES SD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Stability</a:t>
            </a:r>
            <a:endParaRPr/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852" y="162900"/>
            <a:ext cx="2936726" cy="48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 rotWithShape="1">
          <a:blip r:embed="rId4">
            <a:alphaModFix/>
          </a:blip>
          <a:srcRect b="50624" l="34642" r="15776" t="18627"/>
          <a:stretch/>
        </p:blipFill>
        <p:spPr>
          <a:xfrm>
            <a:off x="418225" y="1132050"/>
            <a:ext cx="4127112" cy="1439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401" name="Google Shape;40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  <p:sp>
        <p:nvSpPr>
          <p:cNvPr id="402" name="Google Shape;402;p55"/>
          <p:cNvSpPr/>
          <p:nvPr/>
        </p:nvSpPr>
        <p:spPr>
          <a:xfrm>
            <a:off x="464100" y="2278375"/>
            <a:ext cx="2463900" cy="3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  <p:sp>
        <p:nvSpPr>
          <p:cNvPr id="409" name="Google Shape;409;p56"/>
          <p:cNvSpPr/>
          <p:nvPr/>
        </p:nvSpPr>
        <p:spPr>
          <a:xfrm>
            <a:off x="464100" y="2583175"/>
            <a:ext cx="2463900" cy="3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Invasibility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Invasibility</a:t>
            </a:r>
            <a:endParaRPr/>
          </a:p>
        </p:txBody>
      </p:sp>
      <p:sp>
        <p:nvSpPr>
          <p:cNvPr id="420" name="Google Shape;420;p58"/>
          <p:cNvSpPr txBox="1"/>
          <p:nvPr>
            <p:ph idx="1" type="body"/>
          </p:nvPr>
        </p:nvSpPr>
        <p:spPr>
          <a:xfrm>
            <a:off x="92725" y="1119650"/>
            <a:ext cx="582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diverse = more competitors, niche overlap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Selection effects possible - more diverse communities more likely to contain </a:t>
            </a:r>
            <a:r>
              <a:rPr lang="en"/>
              <a:t>species</a:t>
            </a:r>
            <a:r>
              <a:rPr lang="en"/>
              <a:t> that resist invasion</a:t>
            </a:r>
            <a:endParaRPr/>
          </a:p>
        </p:txBody>
      </p:sp>
      <p:pic>
        <p:nvPicPr>
          <p:cNvPr id="421" name="Google Shape;4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4050" y="349000"/>
            <a:ext cx="254825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Diversity and Invasibility</a:t>
            </a:r>
            <a:endParaRPr/>
          </a:p>
        </p:txBody>
      </p:sp>
      <p:pic>
        <p:nvPicPr>
          <p:cNvPr id="427" name="Google Shape;4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875" y="119075"/>
            <a:ext cx="5188852" cy="48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9"/>
          <p:cNvPicPr preferRelativeResize="0"/>
          <p:nvPr/>
        </p:nvPicPr>
        <p:blipFill rotWithShape="1">
          <a:blip r:embed="rId4">
            <a:alphaModFix/>
          </a:blip>
          <a:srcRect b="42276" l="34999" r="16665" t="19394"/>
          <a:stretch/>
        </p:blipFill>
        <p:spPr>
          <a:xfrm>
            <a:off x="144525" y="1153950"/>
            <a:ext cx="3411725" cy="15218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9" name="Google Shape;429;p59"/>
          <p:cNvSpPr txBox="1"/>
          <p:nvPr/>
        </p:nvSpPr>
        <p:spPr>
          <a:xfrm>
            <a:off x="144525" y="2861875"/>
            <a:ext cx="299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Meta-analysis of 25 studies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435" name="Google Shape;43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  <p:sp>
        <p:nvSpPr>
          <p:cNvPr id="436" name="Google Shape;436;p60"/>
          <p:cNvSpPr/>
          <p:nvPr/>
        </p:nvSpPr>
        <p:spPr>
          <a:xfrm>
            <a:off x="464100" y="2583175"/>
            <a:ext cx="2463900" cy="3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ecosystem functions</a:t>
            </a:r>
            <a:endParaRPr/>
          </a:p>
        </p:txBody>
      </p:sp>
      <p:sp>
        <p:nvSpPr>
          <p:cNvPr id="442" name="Google Shape;44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book focuses on four types of ecosystem functions: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Nutrient cycling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Invasibility </a:t>
            </a:r>
            <a:endParaRPr/>
          </a:p>
        </p:txBody>
      </p:sp>
      <p:sp>
        <p:nvSpPr>
          <p:cNvPr id="443" name="Google Shape;443;p61"/>
          <p:cNvSpPr txBox="1"/>
          <p:nvPr/>
        </p:nvSpPr>
        <p:spPr>
          <a:xfrm>
            <a:off x="1691650" y="3434075"/>
            <a:ext cx="570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 but ecosystems provide MANY services at once…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Services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601" y="79950"/>
            <a:ext cx="5330047" cy="50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0" y="4835700"/>
            <a:ext cx="886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Figure: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https://envs.au.dk/en/research-areas/society-environment-and-resources/biodiversity-and-ecosystem-services</a:t>
            </a:r>
            <a:r>
              <a:rPr lang="en" sz="800">
                <a:solidFill>
                  <a:schemeClr val="dk2"/>
                </a:solidFill>
              </a:rPr>
              <a:t>; </a:t>
            </a:r>
            <a:r>
              <a:rPr lang="en" sz="800">
                <a:solidFill>
                  <a:schemeClr val="dk2"/>
                </a:solidFill>
              </a:rPr>
              <a:t>definitions</a:t>
            </a:r>
            <a:r>
              <a:rPr lang="en" sz="800">
                <a:solidFill>
                  <a:schemeClr val="dk2"/>
                </a:solidFill>
              </a:rPr>
              <a:t>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https://www.climatehubs.usda.gov/ecosystem-services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188725" y="1167925"/>
            <a:ext cx="3142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Supporting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maintain fundamental ecosystem processes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Multifunctionality</a:t>
            </a:r>
            <a:endParaRPr/>
          </a:p>
        </p:txBody>
      </p:sp>
      <p:sp>
        <p:nvSpPr>
          <p:cNvPr id="449" name="Google Shape;44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Provision of multiple functions/services by ecosystems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ways of calculating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Standardized averages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functions that exceed some threshold value (e.g., 50% of max functioning)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Multifunctionality</a:t>
            </a:r>
            <a:endParaRPr/>
          </a:p>
        </p:txBody>
      </p:sp>
      <p:pic>
        <p:nvPicPr>
          <p:cNvPr id="455" name="Google Shape;4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544438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3"/>
          <p:cNvPicPr preferRelativeResize="0"/>
          <p:nvPr/>
        </p:nvPicPr>
        <p:blipFill rotWithShape="1">
          <a:blip r:embed="rId4">
            <a:alphaModFix/>
          </a:blip>
          <a:srcRect b="25954" l="35087" r="16946" t="20859"/>
          <a:stretch/>
        </p:blipFill>
        <p:spPr>
          <a:xfrm>
            <a:off x="6327474" y="81950"/>
            <a:ext cx="2734550" cy="1705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Multifunctionality - Plant diversity effects</a:t>
            </a:r>
            <a:endParaRPr/>
          </a:p>
        </p:txBody>
      </p:sp>
      <p:pic>
        <p:nvPicPr>
          <p:cNvPr id="462" name="Google Shape;4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9" y="1017725"/>
            <a:ext cx="4345149" cy="415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4"/>
          <p:cNvPicPr preferRelativeResize="0"/>
          <p:nvPr/>
        </p:nvPicPr>
        <p:blipFill rotWithShape="1">
          <a:blip r:embed="rId4">
            <a:alphaModFix/>
          </a:blip>
          <a:srcRect b="25954" l="35087" r="16946" t="20859"/>
          <a:stretch/>
        </p:blipFill>
        <p:spPr>
          <a:xfrm>
            <a:off x="6249949" y="1078775"/>
            <a:ext cx="2734550" cy="1705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Multifunctionality - Trophic effects</a:t>
            </a:r>
            <a:endParaRPr/>
          </a:p>
        </p:txBody>
      </p:sp>
      <p:pic>
        <p:nvPicPr>
          <p:cNvPr id="469" name="Google Shape;4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5305572" cy="39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5"/>
          <p:cNvPicPr preferRelativeResize="0"/>
          <p:nvPr/>
        </p:nvPicPr>
        <p:blipFill rotWithShape="1">
          <a:blip r:embed="rId4">
            <a:alphaModFix/>
          </a:blip>
          <a:srcRect b="25954" l="35087" r="16946" t="20859"/>
          <a:stretch/>
        </p:blipFill>
        <p:spPr>
          <a:xfrm>
            <a:off x="6249949" y="1078775"/>
            <a:ext cx="2734550" cy="1705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class: More Biodiversity and Ecosystem Functioning!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Services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601" y="79950"/>
            <a:ext cx="5330047" cy="50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0" y="4835700"/>
            <a:ext cx="886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Figure: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https://envs.au.dk/en/research-areas/society-environment-and-resources/biodiversity-and-ecosystem-services</a:t>
            </a:r>
            <a:r>
              <a:rPr lang="en" sz="800">
                <a:solidFill>
                  <a:schemeClr val="dk2"/>
                </a:solidFill>
              </a:rPr>
              <a:t>; definitions: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https://www.climatehubs.usda.gov/ecosystem-services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88725" y="1167925"/>
            <a:ext cx="3142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Supporting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maintain fundamental ecosystem processes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Provisioning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Material and energy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Services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601" y="79950"/>
            <a:ext cx="5330047" cy="50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0" y="4835700"/>
            <a:ext cx="886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Figure: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https://envs.au.dk/en/research-areas/society-environment-and-resources/biodiversity-and-ecosystem-services</a:t>
            </a:r>
            <a:r>
              <a:rPr lang="en" sz="800">
                <a:solidFill>
                  <a:schemeClr val="dk2"/>
                </a:solidFill>
              </a:rPr>
              <a:t>; definitions: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https://www.climatehubs.usda.gov/ecosystem-services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188725" y="1167925"/>
            <a:ext cx="31425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Supporting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maintain fundamental ecosystem processes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Provisioning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Material and energy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Regulating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3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moderation or control of ecosystem processes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Services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601" y="79950"/>
            <a:ext cx="5330047" cy="50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0" y="4835700"/>
            <a:ext cx="886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Figure: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https://envs.au.dk/en/research-areas/society-environment-and-resources/biodiversity-and-ecosystem-services</a:t>
            </a:r>
            <a:r>
              <a:rPr lang="en" sz="800">
                <a:solidFill>
                  <a:schemeClr val="dk2"/>
                </a:solidFill>
              </a:rPr>
              <a:t>; definitions: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https://www.climatehubs.usda.gov/ecosystem-services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88725" y="1167925"/>
            <a:ext cx="31425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Supporting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maintain fundamental ecosystem processes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Provisioning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Material and energy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Regulating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3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moderation or control of ecosystem processes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Cultural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3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non-material/energy benefits to human societies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Change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365" l="0" r="0" t="3387"/>
          <a:stretch/>
        </p:blipFill>
        <p:spPr>
          <a:xfrm>
            <a:off x="0" y="0"/>
            <a:ext cx="9102725" cy="54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0" y="4743300"/>
            <a:ext cx="85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IPBES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